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55" r:id="rId3"/>
    <p:sldId id="382" r:id="rId4"/>
    <p:sldId id="371" r:id="rId5"/>
    <p:sldId id="372" r:id="rId6"/>
    <p:sldId id="373" r:id="rId7"/>
    <p:sldId id="374" r:id="rId8"/>
    <p:sldId id="375" r:id="rId9"/>
    <p:sldId id="377" r:id="rId10"/>
    <p:sldId id="378" r:id="rId11"/>
    <p:sldId id="379" r:id="rId12"/>
    <p:sldId id="38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B2B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0" autoAdjust="0"/>
    <p:restoredTop sz="94684" autoAdjust="0"/>
  </p:normalViewPr>
  <p:slideViewPr>
    <p:cSldViewPr snapToGrid="0">
      <p:cViewPr varScale="1">
        <p:scale>
          <a:sx n="150" d="100"/>
          <a:sy n="150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78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49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8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1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5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0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3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6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Res/raw/old_pop.mp3 </a:t>
            </a:r>
            <a:r>
              <a:rPr lang="ko-KR" altLang="en-US" dirty="0"/>
              <a:t>를 미리 넣어둠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1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0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Ch15 &amp; Ch16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0AA3944-23DB-B1F2-4D11-4C2781935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530" y="2322735"/>
            <a:ext cx="3873712" cy="4154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캡처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CBC7C-B7FD-746B-F954-B3A00292CC44}"/>
              </a:ext>
            </a:extLst>
          </p:cNvPr>
          <p:cNvSpPr txBox="1"/>
          <p:nvPr/>
        </p:nvSpPr>
        <p:spPr>
          <a:xfrm>
            <a:off x="311150" y="746498"/>
            <a:ext cx="24380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를 이용한 이미지 획득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68850-032D-E429-DDD4-CA770E6F8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530" y="991218"/>
            <a:ext cx="3873712" cy="637524"/>
          </a:xfrm>
          <a:prstGeom prst="rect">
            <a:avLst/>
          </a:prstGeom>
        </p:spPr>
      </p:pic>
      <p:pic>
        <p:nvPicPr>
          <p:cNvPr id="19" name="Screen_recording_20240612_081551">
            <a:hlinkClick r:id="" action="ppaction://media"/>
            <a:extLst>
              <a:ext uri="{FF2B5EF4-FFF2-40B4-BE49-F238E27FC236}">
                <a16:creationId xmlns:a16="http://schemas.microsoft.com/office/drawing/2014/main" id="{9A4B76B5-2413-58AC-6465-5939C576B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5118" y="866539"/>
            <a:ext cx="3155882" cy="56104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B0F34B-00F9-6DD0-035A-9337C2E30458}"/>
              </a:ext>
            </a:extLst>
          </p:cNvPr>
          <p:cNvSpPr/>
          <p:nvPr/>
        </p:nvSpPr>
        <p:spPr>
          <a:xfrm>
            <a:off x="5054155" y="3846736"/>
            <a:ext cx="2381361" cy="593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77F182-8F11-E15B-CF99-581149374566}"/>
              </a:ext>
            </a:extLst>
          </p:cNvPr>
          <p:cNvSpPr/>
          <p:nvPr/>
        </p:nvSpPr>
        <p:spPr>
          <a:xfrm>
            <a:off x="5054155" y="4568573"/>
            <a:ext cx="3121303" cy="2384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151387-59B0-C275-BCBC-6F9D5DB793E4}"/>
              </a:ext>
            </a:extLst>
          </p:cNvPr>
          <p:cNvSpPr/>
          <p:nvPr/>
        </p:nvSpPr>
        <p:spPr>
          <a:xfrm>
            <a:off x="5242650" y="5617325"/>
            <a:ext cx="3352592" cy="4830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0574E4-3218-AD22-2530-DA2ED4FE1A3F}"/>
              </a:ext>
            </a:extLst>
          </p:cNvPr>
          <p:cNvSpPr txBox="1"/>
          <p:nvPr/>
        </p:nvSpPr>
        <p:spPr>
          <a:xfrm>
            <a:off x="2591482" y="3734588"/>
            <a:ext cx="213004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권한 획득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API Level 23 </a:t>
            </a:r>
            <a:r>
              <a:rPr lang="ko-KR" altLang="en-US" sz="800" dirty="0"/>
              <a:t>이상의 경우</a:t>
            </a:r>
            <a:r>
              <a:rPr lang="en-US" altLang="ko-KR" sz="800" dirty="0"/>
              <a:t>, </a:t>
            </a:r>
            <a:r>
              <a:rPr lang="ko-KR" altLang="en-US" sz="800" dirty="0"/>
              <a:t>외부 저장소 사용</a:t>
            </a:r>
            <a:r>
              <a:rPr lang="en-US" altLang="ko-KR" sz="800" dirty="0"/>
              <a:t>, </a:t>
            </a:r>
            <a:r>
              <a:rPr lang="ko-KR" altLang="en-US" sz="800" dirty="0"/>
              <a:t>카메라에 대한 권한 요청 필요</a:t>
            </a:r>
            <a:endParaRPr lang="en-US" altLang="ko-KR" sz="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6D14B1-BC4A-5D4F-FB24-9390DD9E1A1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721530" y="4045860"/>
            <a:ext cx="332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D0FBD7-0043-7BC4-4323-59A06C122240}"/>
              </a:ext>
            </a:extLst>
          </p:cNvPr>
          <p:cNvSpPr txBox="1"/>
          <p:nvPr/>
        </p:nvSpPr>
        <p:spPr>
          <a:xfrm>
            <a:off x="2591482" y="4376510"/>
            <a:ext cx="213004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카메라 앱에서 이미지 캡처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</a:t>
            </a:r>
            <a:r>
              <a:rPr lang="ko-KR" altLang="en-US" sz="800" dirty="0"/>
              <a:t>를 통한 이미지 캡처 </a:t>
            </a:r>
            <a:r>
              <a:rPr lang="en-US" altLang="ko-KR" sz="800" dirty="0"/>
              <a:t>application </a:t>
            </a:r>
            <a:r>
              <a:rPr lang="ko-KR" altLang="en-US" sz="800" dirty="0"/>
              <a:t>실행 </a:t>
            </a:r>
            <a:r>
              <a:rPr lang="en-US" altLang="ko-KR" sz="800" dirty="0"/>
              <a:t>(</a:t>
            </a:r>
            <a:r>
              <a:rPr lang="ko-KR" altLang="en-US" sz="800" dirty="0"/>
              <a:t>카메라 앱</a:t>
            </a:r>
            <a:r>
              <a:rPr lang="en-US" altLang="ko-KR" sz="800" dirty="0"/>
              <a:t>)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F68A970-EF61-410E-3B34-E0079C3D2436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>
            <a:off x="4721530" y="4687782"/>
            <a:ext cx="332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E03C31-5BB8-84B0-FADA-902866078F38}"/>
              </a:ext>
            </a:extLst>
          </p:cNvPr>
          <p:cNvSpPr txBox="1"/>
          <p:nvPr/>
        </p:nvSpPr>
        <p:spPr>
          <a:xfrm>
            <a:off x="2591482" y="5455250"/>
            <a:ext cx="2130048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캡처 이미지 등록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캡처 이미지를 </a:t>
            </a:r>
            <a:r>
              <a:rPr lang="en-US" altLang="ko-KR" sz="800" dirty="0" err="1"/>
              <a:t>extras.data</a:t>
            </a:r>
            <a:r>
              <a:rPr lang="ko-KR" altLang="en-US" sz="800" dirty="0"/>
              <a:t>로 획득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Bitmap</a:t>
            </a:r>
            <a:r>
              <a:rPr lang="ko-KR" altLang="en-US" sz="800" dirty="0"/>
              <a:t> 형태로 이미지 변환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ImageView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AA5BC9-182A-3E42-8817-5312414E74D5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>
            <a:off x="4721530" y="5858855"/>
            <a:ext cx="5211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360CE8-AE42-39B2-A136-AC41D62FC2F8}"/>
              </a:ext>
            </a:extLst>
          </p:cNvPr>
          <p:cNvSpPr/>
          <p:nvPr/>
        </p:nvSpPr>
        <p:spPr>
          <a:xfrm>
            <a:off x="4905319" y="1258622"/>
            <a:ext cx="3689923" cy="3701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1B6E829-FDE2-B0C9-ABCD-307195B6B628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 flipV="1">
            <a:off x="4721530" y="1443682"/>
            <a:ext cx="183789" cy="26021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멀티미디어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CBC7C-B7FD-746B-F954-B3A00292CC44}"/>
              </a:ext>
            </a:extLst>
          </p:cNvPr>
          <p:cNvSpPr txBox="1"/>
          <p:nvPr/>
        </p:nvSpPr>
        <p:spPr>
          <a:xfrm>
            <a:off x="311150" y="746498"/>
            <a:ext cx="4508500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VideoView 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MediaPlayer</a:t>
            </a:r>
            <a:r>
              <a:rPr lang="ko-KR" altLang="en-US" sz="1000" dirty="0"/>
              <a:t> 객체의 생성과 초기화를 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리소스나 </a:t>
            </a:r>
            <a:r>
              <a:rPr lang="en-US" altLang="ko-KR" sz="1000" dirty="0"/>
              <a:t>SD </a:t>
            </a:r>
            <a:r>
              <a:rPr lang="ko-KR" altLang="en-US" sz="1000" dirty="0"/>
              <a:t>카드로부터 비디오를 읽을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MediaController 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MediaPlayer</a:t>
            </a:r>
            <a:r>
              <a:rPr lang="ko-KR" altLang="en-US" sz="1000" dirty="0"/>
              <a:t>를 제어할 수 있는 </a:t>
            </a:r>
            <a:r>
              <a:rPr lang="en-US" altLang="ko-KR" sz="1000" dirty="0"/>
              <a:t>controller</a:t>
            </a:r>
            <a:r>
              <a:rPr lang="ko-KR" altLang="en-US" sz="1000" dirty="0"/>
              <a:t>들을 추가하는 </a:t>
            </a:r>
            <a:r>
              <a:rPr lang="en-US" altLang="ko-KR" sz="1000" dirty="0"/>
              <a:t>View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재생</a:t>
            </a:r>
            <a:r>
              <a:rPr lang="en-US" altLang="ko-KR" sz="1000" dirty="0"/>
              <a:t>, </a:t>
            </a:r>
            <a:r>
              <a:rPr lang="ko-KR" altLang="en-US" sz="1000" dirty="0"/>
              <a:t>중지</a:t>
            </a:r>
            <a:r>
              <a:rPr lang="en-US" altLang="ko-KR" sz="1000" dirty="0"/>
              <a:t>, </a:t>
            </a:r>
            <a:r>
              <a:rPr lang="ko-KR" altLang="en-US" sz="1000" dirty="0"/>
              <a:t>일시중지</a:t>
            </a:r>
            <a:r>
              <a:rPr lang="en-US" altLang="ko-KR" sz="1000" dirty="0"/>
              <a:t>, </a:t>
            </a:r>
            <a:r>
              <a:rPr lang="ko-KR" altLang="en-US" sz="1000" dirty="0"/>
              <a:t>탐색 등의 기능 추가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MediaController</a:t>
            </a:r>
            <a:r>
              <a:rPr lang="ko-KR" altLang="en-US" sz="1000" dirty="0"/>
              <a:t>는 자신의 컨트롤을 </a:t>
            </a:r>
            <a:r>
              <a:rPr lang="en-US" altLang="ko-KR" sz="1000" dirty="0"/>
              <a:t>MediaPlayer</a:t>
            </a:r>
            <a:r>
              <a:rPr lang="ko-KR" altLang="en-US" sz="1000" dirty="0"/>
              <a:t>의 상태와 동기화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D385F4-7CB4-7C9E-896B-260FA716D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22" y="4204717"/>
            <a:ext cx="3127074" cy="1613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C68-846D-DE63-C3A1-143A0F6B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22" y="1856764"/>
            <a:ext cx="3127074" cy="1943857"/>
          </a:xfrm>
          <a:prstGeom prst="rect">
            <a:avLst/>
          </a:prstGeom>
        </p:spPr>
      </p:pic>
      <p:pic>
        <p:nvPicPr>
          <p:cNvPr id="10" name="Screen_recording_20240612_080300">
            <a:hlinkClick r:id="" action="ppaction://media"/>
            <a:extLst>
              <a:ext uri="{FF2B5EF4-FFF2-40B4-BE49-F238E27FC236}">
                <a16:creationId xmlns:a16="http://schemas.microsoft.com/office/drawing/2014/main" id="{F6F7E61F-F944-0482-F423-3DA450CDF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85502" y="866540"/>
            <a:ext cx="2925498" cy="5200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DEE801-B26D-15FF-5E55-6AE7BF5B5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723" y="1039912"/>
            <a:ext cx="3127074" cy="4176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2DCC0-49F8-53F1-56EE-DDBE2142AB54}"/>
              </a:ext>
            </a:extLst>
          </p:cNvPr>
          <p:cNvSpPr/>
          <p:nvPr/>
        </p:nvSpPr>
        <p:spPr>
          <a:xfrm>
            <a:off x="5590062" y="2823928"/>
            <a:ext cx="2784734" cy="7527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226DE4-7AD3-9993-5D29-BDF64CF3793A}"/>
              </a:ext>
            </a:extLst>
          </p:cNvPr>
          <p:cNvSpPr/>
          <p:nvPr/>
        </p:nvSpPr>
        <p:spPr>
          <a:xfrm>
            <a:off x="5460209" y="5143266"/>
            <a:ext cx="2116929" cy="557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D4AFB5-ADA5-2EE9-5317-BD26B7731E3B}"/>
              </a:ext>
            </a:extLst>
          </p:cNvPr>
          <p:cNvSpPr/>
          <p:nvPr/>
        </p:nvSpPr>
        <p:spPr>
          <a:xfrm>
            <a:off x="9189247" y="2816785"/>
            <a:ext cx="2319334" cy="1293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B2CB214-7A40-8239-6733-FCEBD9AEDB6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577138" y="3463412"/>
            <a:ext cx="1612109" cy="1958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9E3341-B2C6-27CB-5B77-B9FB37B05523}"/>
              </a:ext>
            </a:extLst>
          </p:cNvPr>
          <p:cNvSpPr txBox="1"/>
          <p:nvPr/>
        </p:nvSpPr>
        <p:spPr>
          <a:xfrm>
            <a:off x="3002753" y="5110718"/>
            <a:ext cx="213004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VideoView </a:t>
            </a:r>
            <a:r>
              <a:rPr lang="ko-KR" altLang="en-US" sz="800" b="1" dirty="0"/>
              <a:t>위젯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 </a:t>
            </a:r>
            <a:r>
              <a:rPr lang="ko-KR" altLang="en-US" sz="800" dirty="0"/>
              <a:t>파일에 비디오를 실행시킬 위젯의 위치를 설정</a:t>
            </a:r>
            <a:endParaRPr lang="en-US" altLang="ko-KR" sz="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C7BCDD-15A4-B082-AEC9-382D0385F4A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32801" y="5421990"/>
            <a:ext cx="332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A7DCDB-2AFA-AC9A-E20A-5A5418FA4C3B}"/>
              </a:ext>
            </a:extLst>
          </p:cNvPr>
          <p:cNvSpPr txBox="1"/>
          <p:nvPr/>
        </p:nvSpPr>
        <p:spPr>
          <a:xfrm>
            <a:off x="3002753" y="2799363"/>
            <a:ext cx="2244969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비디오 설정 및 실행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VideoView </a:t>
            </a:r>
            <a:r>
              <a:rPr lang="ko-KR" altLang="en-US" sz="800" dirty="0"/>
              <a:t>객체에 </a:t>
            </a:r>
            <a:r>
              <a:rPr lang="en-US" altLang="ko-KR" sz="800" dirty="0"/>
              <a:t>MediaController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실행시킬 비디오 파일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VideoView </a:t>
            </a:r>
            <a:r>
              <a:rPr lang="ko-KR" altLang="en-US" sz="800" dirty="0"/>
              <a:t>객체 실행 </a:t>
            </a:r>
            <a:r>
              <a:rPr lang="en-US" altLang="ko-KR" sz="800" dirty="0"/>
              <a:t>(</a:t>
            </a:r>
            <a:r>
              <a:rPr lang="ko-KR" altLang="en-US" sz="800" dirty="0"/>
              <a:t>비디오 실행</a:t>
            </a:r>
            <a:r>
              <a:rPr lang="en-US" altLang="ko-KR" sz="800" dirty="0"/>
              <a:t>)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6665FF0-53C4-C11F-17DE-D326EF84FFCF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 flipV="1">
            <a:off x="5247722" y="3200283"/>
            <a:ext cx="342340" cy="2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7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비디오 녹화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CBC7C-B7FD-746B-F954-B3A00292CC44}"/>
              </a:ext>
            </a:extLst>
          </p:cNvPr>
          <p:cNvSpPr txBox="1"/>
          <p:nvPr/>
        </p:nvSpPr>
        <p:spPr>
          <a:xfrm>
            <a:off x="311150" y="746498"/>
            <a:ext cx="24380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비디오 녹화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D385F4-7CB4-7C9E-896B-260FA716D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0530" y="3745897"/>
            <a:ext cx="2558016" cy="2455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9D4C68-846D-DE63-C3A1-143A0F6B0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0530" y="746498"/>
            <a:ext cx="3602931" cy="2881293"/>
          </a:xfrm>
          <a:prstGeom prst="rect">
            <a:avLst/>
          </a:prstGeom>
        </p:spPr>
      </p:pic>
      <p:pic>
        <p:nvPicPr>
          <p:cNvPr id="16" name="Screen_recording_20240612_081431">
            <a:hlinkClick r:id="" action="ppaction://media"/>
            <a:extLst>
              <a:ext uri="{FF2B5EF4-FFF2-40B4-BE49-F238E27FC236}">
                <a16:creationId xmlns:a16="http://schemas.microsoft.com/office/drawing/2014/main" id="{852B44D5-6831-54E3-6F13-A170626480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1889" y="746498"/>
            <a:ext cx="3159111" cy="561619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C5B8C8-2F5F-6E52-46FF-684055DF8A7C}"/>
              </a:ext>
            </a:extLst>
          </p:cNvPr>
          <p:cNvSpPr/>
          <p:nvPr/>
        </p:nvSpPr>
        <p:spPr>
          <a:xfrm>
            <a:off x="4970899" y="1884032"/>
            <a:ext cx="3139639" cy="454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94AE0E-106E-37A2-9E22-D69F655C1958}"/>
              </a:ext>
            </a:extLst>
          </p:cNvPr>
          <p:cNvSpPr/>
          <p:nvPr/>
        </p:nvSpPr>
        <p:spPr>
          <a:xfrm>
            <a:off x="5283993" y="2928938"/>
            <a:ext cx="1414463" cy="3595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4324B1-431E-C0A8-B279-ECF10A6A47CB}"/>
              </a:ext>
            </a:extLst>
          </p:cNvPr>
          <p:cNvSpPr/>
          <p:nvPr/>
        </p:nvSpPr>
        <p:spPr>
          <a:xfrm>
            <a:off x="4964909" y="5414729"/>
            <a:ext cx="1683541" cy="6967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5A9A6-E54F-19DE-B6CF-0152EC352196}"/>
              </a:ext>
            </a:extLst>
          </p:cNvPr>
          <p:cNvSpPr txBox="1"/>
          <p:nvPr/>
        </p:nvSpPr>
        <p:spPr>
          <a:xfrm>
            <a:off x="2981324" y="5451844"/>
            <a:ext cx="182920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VideoView </a:t>
            </a:r>
            <a:r>
              <a:rPr lang="ko-KR" altLang="en-US" sz="800" b="1" dirty="0"/>
              <a:t>위젯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XML </a:t>
            </a:r>
            <a:r>
              <a:rPr lang="ko-KR" altLang="en-US" sz="800" dirty="0"/>
              <a:t>파일에 비디오를 실행시킬 위젯의 위치를 설정</a:t>
            </a:r>
            <a:endParaRPr lang="en-US" altLang="ko-KR" sz="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699F1CA-14DB-7B4C-73F7-B1914F2F36A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4810529" y="5763116"/>
            <a:ext cx="1543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AF541E-55CC-EDD9-BC7E-5220C954B19D}"/>
              </a:ext>
            </a:extLst>
          </p:cNvPr>
          <p:cNvSpPr txBox="1"/>
          <p:nvPr/>
        </p:nvSpPr>
        <p:spPr>
          <a:xfrm>
            <a:off x="2981323" y="2705117"/>
            <a:ext cx="1829205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녹화된 </a:t>
            </a:r>
            <a:r>
              <a:rPr lang="en-US" altLang="ko-KR" sz="800" b="1" dirty="0"/>
              <a:t>Video </a:t>
            </a:r>
            <a:r>
              <a:rPr lang="ko-KR" altLang="en-US" sz="800" b="1" dirty="0"/>
              <a:t>등록 및 실행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VideoView </a:t>
            </a:r>
            <a:r>
              <a:rPr lang="ko-KR" altLang="en-US" sz="800" dirty="0"/>
              <a:t>위젯에 녹화된 </a:t>
            </a:r>
            <a:r>
              <a:rPr lang="en-US" altLang="ko-KR" sz="800" dirty="0"/>
              <a:t>video</a:t>
            </a:r>
            <a:r>
              <a:rPr lang="ko-KR" altLang="en-US" sz="800" dirty="0"/>
              <a:t>의 </a:t>
            </a:r>
            <a:r>
              <a:rPr lang="en-US" altLang="ko-KR" sz="800" dirty="0"/>
              <a:t>URI</a:t>
            </a:r>
            <a:r>
              <a:rPr lang="ko-KR" altLang="en-US" sz="800" dirty="0"/>
              <a:t>를 등록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VideoView</a:t>
            </a:r>
            <a:r>
              <a:rPr lang="ko-KR" altLang="en-US" sz="800" dirty="0"/>
              <a:t> 실행 </a:t>
            </a:r>
            <a:r>
              <a:rPr lang="en-US" altLang="ko-KR" sz="800" dirty="0"/>
              <a:t>(</a:t>
            </a:r>
            <a:r>
              <a:rPr lang="ko-KR" altLang="en-US" sz="800" dirty="0"/>
              <a:t>비디오 실행</a:t>
            </a:r>
            <a:r>
              <a:rPr lang="en-US" altLang="ko-KR" sz="800" dirty="0"/>
              <a:t>)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45DA54-F251-B1AA-B9A8-120F97D4878F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4810528" y="3108722"/>
            <a:ext cx="4734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E40D627-6904-359E-F37C-920DF97107FF}"/>
              </a:ext>
            </a:extLst>
          </p:cNvPr>
          <p:cNvSpPr txBox="1"/>
          <p:nvPr/>
        </p:nvSpPr>
        <p:spPr>
          <a:xfrm>
            <a:off x="2981324" y="1803473"/>
            <a:ext cx="182920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카메라 앱에서 비디오 녹화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- Intent</a:t>
            </a:r>
            <a:r>
              <a:rPr lang="ko-KR" altLang="en-US" sz="800" dirty="0"/>
              <a:t>를 통한 비디오 녹화 </a:t>
            </a:r>
            <a:r>
              <a:rPr lang="en-US" altLang="ko-KR" sz="800" dirty="0"/>
              <a:t>application </a:t>
            </a:r>
            <a:r>
              <a:rPr lang="ko-KR" altLang="en-US" sz="800" dirty="0"/>
              <a:t>실행 </a:t>
            </a:r>
            <a:r>
              <a:rPr lang="en-US" altLang="ko-KR" sz="800" dirty="0"/>
              <a:t>(</a:t>
            </a:r>
            <a:r>
              <a:rPr lang="ko-KR" altLang="en-US" sz="800" dirty="0"/>
              <a:t>카메라 앱</a:t>
            </a:r>
            <a:r>
              <a:rPr lang="en-US" altLang="ko-KR" sz="800" dirty="0"/>
              <a:t>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0597A7D-4A2D-3A5F-2213-AAA6512EFE8B}"/>
              </a:ext>
            </a:extLst>
          </p:cNvPr>
          <p:cNvCxnSpPr>
            <a:cxnSpLocks/>
            <a:stCxn id="30" idx="3"/>
            <a:endCxn id="17" idx="1"/>
          </p:cNvCxnSpPr>
          <p:nvPr/>
        </p:nvCxnSpPr>
        <p:spPr>
          <a:xfrm flipV="1">
            <a:off x="4810529" y="2111098"/>
            <a:ext cx="160370" cy="3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위치 기반 </a:t>
            </a:r>
            <a:r>
              <a:rPr lang="en-US" altLang="ko-KR" sz="1500" dirty="0"/>
              <a:t>Application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FB0A7-7FFD-1F4B-BED5-2ED2CA0D3E2E}"/>
              </a:ext>
            </a:extLst>
          </p:cNvPr>
          <p:cNvSpPr txBox="1"/>
          <p:nvPr/>
        </p:nvSpPr>
        <p:spPr>
          <a:xfrm>
            <a:off x="311150" y="745298"/>
            <a:ext cx="5105400" cy="361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50000"/>
              </a:lnSpc>
            </a:pPr>
            <a:r>
              <a:rPr lang="ko-KR" altLang="en-US" sz="1200" dirty="0"/>
              <a:t>사용자 위치 파악 방법</a:t>
            </a:r>
            <a:endParaRPr lang="en-US" altLang="ko-KR" sz="1200" dirty="0"/>
          </a:p>
          <a:p>
            <a:pPr marL="228600" indent="-228600" defTabSz="1800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GPS </a:t>
            </a:r>
            <a:r>
              <a:rPr lang="ko-KR" altLang="en-US" sz="1000" b="1" dirty="0"/>
              <a:t>위치 제공자</a:t>
            </a:r>
            <a:br>
              <a:rPr lang="en-US" altLang="ko-KR" sz="12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여러 개의 위성을</a:t>
            </a:r>
            <a:r>
              <a:rPr lang="en-US" altLang="ko-KR" sz="1000" dirty="0"/>
              <a:t> </a:t>
            </a:r>
            <a:r>
              <a:rPr lang="ko-KR" altLang="en-US" sz="1000" dirty="0"/>
              <a:t>이용한 삼각 측량법으로 위치 정보 제공</a:t>
            </a:r>
            <a:br>
              <a:rPr lang="en-US" altLang="ko-KR" sz="1000" dirty="0"/>
            </a:br>
            <a:r>
              <a:rPr lang="ko-KR" altLang="en-US" sz="1000" b="1" dirty="0"/>
              <a:t>특징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가장 정확한 위치 제공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야외에서만 동작 가능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배터리 소모량 높음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위치 반환 속도 느림</a:t>
            </a:r>
            <a:br>
              <a:rPr lang="en-US" altLang="ko-KR" sz="1200" dirty="0"/>
            </a:br>
            <a:endParaRPr lang="en-US" altLang="ko-KR" sz="1200" dirty="0"/>
          </a:p>
          <a:p>
            <a:pPr marL="228600" indent="-228600" defTabSz="1800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네트워크 위치 제공자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이동통신사 망 정보 또는 </a:t>
            </a:r>
            <a:r>
              <a:rPr lang="en-US" altLang="ko-KR" sz="1000" dirty="0"/>
              <a:t>Wifi</a:t>
            </a:r>
            <a:r>
              <a:rPr lang="ko-KR" altLang="en-US" sz="1000" dirty="0"/>
              <a:t>의 </a:t>
            </a:r>
            <a:r>
              <a:rPr lang="en-US" altLang="ko-KR" sz="1000" dirty="0"/>
              <a:t>AP </a:t>
            </a:r>
            <a:r>
              <a:rPr lang="ko-KR" altLang="en-US" sz="1000" dirty="0"/>
              <a:t>정보를 이용하여 위치 정보 제공</a:t>
            </a:r>
            <a:br>
              <a:rPr lang="en-US" altLang="ko-KR" sz="1000" dirty="0"/>
            </a:br>
            <a:r>
              <a:rPr lang="ko-KR" altLang="en-US" sz="1000" b="1" dirty="0"/>
              <a:t>특징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실내에서도 동작 가능</a:t>
            </a:r>
            <a:endParaRPr lang="en-US" altLang="ko-KR" sz="1000" dirty="0"/>
          </a:p>
          <a:p>
            <a:pPr marL="228600" indent="-228600" defTabSz="1800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수동 </a:t>
            </a:r>
            <a:r>
              <a:rPr lang="en-US" altLang="ko-KR" sz="1000" b="1" dirty="0"/>
              <a:t>(Passive) </a:t>
            </a:r>
            <a:r>
              <a:rPr lang="ko-KR" altLang="en-US" sz="1000" b="1" dirty="0"/>
              <a:t>위치 제공자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이용한 마지막 위치 정보 제공</a:t>
            </a: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5AB7E-909D-90BA-5254-F7F6C24B91C0}"/>
              </a:ext>
            </a:extLst>
          </p:cNvPr>
          <p:cNvSpPr txBox="1"/>
          <p:nvPr/>
        </p:nvSpPr>
        <p:spPr>
          <a:xfrm>
            <a:off x="0" y="6504600"/>
            <a:ext cx="1422116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GPS: Global Position System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AP: Access 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D6851-37F6-732F-C0C1-D1BD893CA8F6}"/>
              </a:ext>
            </a:extLst>
          </p:cNvPr>
          <p:cNvSpPr txBox="1"/>
          <p:nvPr/>
        </p:nvSpPr>
        <p:spPr>
          <a:xfrm>
            <a:off x="5645150" y="745298"/>
            <a:ext cx="5105400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50000"/>
              </a:lnSpc>
            </a:pPr>
            <a:r>
              <a:rPr lang="ko-KR" altLang="en-US" sz="1200" dirty="0"/>
              <a:t>위치 접근 권한</a:t>
            </a:r>
            <a:endParaRPr lang="en-US" altLang="ko-KR" sz="1200" dirty="0"/>
          </a:p>
          <a:p>
            <a:pPr marL="228600" indent="-228600" defTabSz="1800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Android.permission.ACCESS_COARSE_LOCATION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네트워크 </a:t>
            </a:r>
            <a:r>
              <a:rPr lang="en-US" altLang="ko-KR" sz="1000" dirty="0"/>
              <a:t>(Wifi, </a:t>
            </a:r>
            <a:r>
              <a:rPr lang="ko-KR" altLang="en-US" sz="1000" dirty="0"/>
              <a:t>모바일 데이터</a:t>
            </a:r>
            <a:r>
              <a:rPr lang="en-US" altLang="ko-KR" sz="1000" dirty="0"/>
              <a:t>)</a:t>
            </a:r>
            <a:r>
              <a:rPr lang="ko-KR" altLang="en-US" sz="1000" dirty="0"/>
              <a:t>를 사용해 기기의 위치에 접근하는 권한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도시에서 </a:t>
            </a:r>
            <a:r>
              <a:rPr lang="en-US" altLang="ko-KR" sz="1000" dirty="0"/>
              <a:t>1</a:t>
            </a:r>
            <a:r>
              <a:rPr lang="ko-KR" altLang="en-US" sz="1000" dirty="0"/>
              <a:t> 블록 정도의 오차 존재</a:t>
            </a:r>
            <a:endParaRPr lang="en-US" altLang="ko-KR" sz="1000" dirty="0"/>
          </a:p>
          <a:p>
            <a:pPr marL="228600" indent="-228600" defTabSz="1800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Android.permission.ACCESS_FINE_LOCATION</a:t>
            </a:r>
            <a:br>
              <a:rPr lang="en-US" altLang="ko-KR" sz="1000" dirty="0"/>
            </a:br>
            <a:r>
              <a:rPr lang="en-US" altLang="ko-KR" sz="1000" dirty="0"/>
              <a:t>- GPS, </a:t>
            </a:r>
            <a:r>
              <a:rPr lang="ko-KR" altLang="en-US" sz="1000" dirty="0"/>
              <a:t>네트워크 등 이용할 수 있는 위치 제공자를 사용해 최대한 정확한 위치에 접근하는 권한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위치 기반 </a:t>
            </a:r>
            <a:r>
              <a:rPr lang="en-US" altLang="ko-KR" sz="1500" dirty="0"/>
              <a:t>Application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C18C5F-9E26-6016-9DF4-BE2FB1FF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71" y="1697798"/>
            <a:ext cx="4224118" cy="5021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A6CCBE-50C6-0FB6-09CC-6421BE5F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71" y="857435"/>
            <a:ext cx="4224118" cy="5883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47DBAF-4194-8330-984D-5E10D5149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58" y="1697798"/>
            <a:ext cx="1830680" cy="32545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1DF43D-6157-9D5C-17DA-248158206057}"/>
              </a:ext>
            </a:extLst>
          </p:cNvPr>
          <p:cNvSpPr/>
          <p:nvPr/>
        </p:nvSpPr>
        <p:spPr>
          <a:xfrm>
            <a:off x="4049800" y="1167047"/>
            <a:ext cx="4013489" cy="2787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BCC54-A1E3-B1F7-27AF-A8D253B33B4B}"/>
              </a:ext>
            </a:extLst>
          </p:cNvPr>
          <p:cNvSpPr txBox="1"/>
          <p:nvPr/>
        </p:nvSpPr>
        <p:spPr>
          <a:xfrm>
            <a:off x="1709122" y="2616452"/>
            <a:ext cx="21300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권한 획득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위치 권한 요청</a:t>
            </a:r>
            <a:endParaRPr lang="en-US" altLang="ko-KR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EFEFF82-659C-1D79-BA9B-D6ED67B2A334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839170" y="2835391"/>
            <a:ext cx="293470" cy="2178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99434D-1BD0-C246-33BC-9A7A515F1A06}"/>
              </a:ext>
            </a:extLst>
          </p:cNvPr>
          <p:cNvSpPr/>
          <p:nvPr/>
        </p:nvSpPr>
        <p:spPr>
          <a:xfrm>
            <a:off x="4132640" y="2936483"/>
            <a:ext cx="3930650" cy="233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8BB7FB-5F3D-79EC-FD85-1EC2573D34A7}"/>
              </a:ext>
            </a:extLst>
          </p:cNvPr>
          <p:cNvSpPr/>
          <p:nvPr/>
        </p:nvSpPr>
        <p:spPr>
          <a:xfrm>
            <a:off x="4132640" y="3170037"/>
            <a:ext cx="3930650" cy="233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8CD5D-1D4A-967E-575D-5B98D6CF5CDC}"/>
              </a:ext>
            </a:extLst>
          </p:cNvPr>
          <p:cNvSpPr txBox="1"/>
          <p:nvPr/>
        </p:nvSpPr>
        <p:spPr>
          <a:xfrm>
            <a:off x="1709122" y="3162306"/>
            <a:ext cx="2130048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위치 관리자에 대한 참조 값 얻기</a:t>
            </a:r>
            <a:endParaRPr lang="en-US" altLang="ko-KR" sz="8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BFD996-885C-9CC1-EDC9-14004A885E4E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3839170" y="3286814"/>
            <a:ext cx="293470" cy="2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8416A0-D746-5F9A-F32F-F89D8B624013}"/>
              </a:ext>
            </a:extLst>
          </p:cNvPr>
          <p:cNvSpPr/>
          <p:nvPr/>
        </p:nvSpPr>
        <p:spPr>
          <a:xfrm>
            <a:off x="4132640" y="3505752"/>
            <a:ext cx="3930650" cy="18234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54D44-8168-4411-04A4-7E812EE717B5}"/>
              </a:ext>
            </a:extLst>
          </p:cNvPr>
          <p:cNvSpPr txBox="1"/>
          <p:nvPr/>
        </p:nvSpPr>
        <p:spPr>
          <a:xfrm>
            <a:off x="1709120" y="3543065"/>
            <a:ext cx="2130049" cy="991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위치 업데이트에 따른 동작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LocationListener</a:t>
            </a:r>
            <a:r>
              <a:rPr lang="ko-KR" altLang="en-US" sz="800" dirty="0"/>
              <a:t>에서 위치가 업데이트될 때의 동작들을 정의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위치가 변경되면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에 변경된</a:t>
            </a:r>
            <a:br>
              <a:rPr lang="en-US" altLang="ko-KR" sz="800" dirty="0"/>
            </a:br>
            <a:r>
              <a:rPr lang="ko-KR" altLang="en-US" sz="800" dirty="0"/>
              <a:t>위도</a:t>
            </a:r>
            <a:r>
              <a:rPr lang="en-US" altLang="ko-KR" sz="800" dirty="0"/>
              <a:t>, </a:t>
            </a:r>
            <a:r>
              <a:rPr lang="ko-KR" altLang="en-US" sz="800" dirty="0"/>
              <a:t>경도</a:t>
            </a:r>
            <a:r>
              <a:rPr lang="en-US" altLang="ko-KR" sz="800" dirty="0"/>
              <a:t>, </a:t>
            </a:r>
            <a:r>
              <a:rPr lang="ko-KR" altLang="en-US" sz="800" dirty="0"/>
              <a:t>고도를 표기</a:t>
            </a:r>
            <a:endParaRPr lang="en-US" altLang="ko-KR" sz="8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501D43-3529-E635-C12E-728BF69C26BC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839169" y="3854337"/>
            <a:ext cx="293470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2959D2-8BED-FAFA-03E2-F471B5AC6727}"/>
              </a:ext>
            </a:extLst>
          </p:cNvPr>
          <p:cNvSpPr/>
          <p:nvPr/>
        </p:nvSpPr>
        <p:spPr>
          <a:xfrm>
            <a:off x="4132640" y="6241643"/>
            <a:ext cx="3930650" cy="233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399158-C4A6-F4FB-C722-D36C246F277F}"/>
              </a:ext>
            </a:extLst>
          </p:cNvPr>
          <p:cNvSpPr txBox="1"/>
          <p:nvPr/>
        </p:nvSpPr>
        <p:spPr>
          <a:xfrm>
            <a:off x="1124854" y="5534758"/>
            <a:ext cx="2724856" cy="1176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위치 관리자에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리스너를 등록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사용할 위치 정보 제공자 등록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LocationListener</a:t>
            </a:r>
            <a:r>
              <a:rPr lang="ko-KR" altLang="en-US" sz="800" dirty="0"/>
              <a:t>의 호출 주기 </a:t>
            </a:r>
            <a:r>
              <a:rPr lang="en-US" altLang="ko-KR" sz="800" dirty="0"/>
              <a:t>(ms)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변경 위치 거리 </a:t>
            </a:r>
            <a:r>
              <a:rPr lang="en-US" altLang="ko-KR" sz="800" dirty="0"/>
              <a:t>(M)</a:t>
            </a:r>
            <a:br>
              <a:rPr lang="en-US" altLang="ko-KR" sz="800" dirty="0"/>
            </a:br>
            <a:r>
              <a:rPr lang="en-US" altLang="ko-KR" sz="800" dirty="0"/>
              <a:t>-&gt; </a:t>
            </a:r>
            <a:r>
              <a:rPr lang="ko-KR" altLang="en-US" sz="800" dirty="0"/>
              <a:t>호출 주기마다 변경 위치 거리만큼 위치가 변경되었다면 </a:t>
            </a:r>
            <a:r>
              <a:rPr lang="en-US" altLang="ko-KR" sz="800" dirty="0"/>
              <a:t>LocationListener</a:t>
            </a:r>
            <a:r>
              <a:rPr lang="ko-KR" altLang="en-US" sz="800" dirty="0"/>
              <a:t> 객체의 </a:t>
            </a:r>
            <a:r>
              <a:rPr lang="en-US" altLang="ko-KR" sz="800" dirty="0"/>
              <a:t>method</a:t>
            </a:r>
            <a:r>
              <a:rPr lang="ko-KR" altLang="en-US" sz="800" dirty="0"/>
              <a:t>를 호출</a:t>
            </a:r>
            <a:endParaRPr lang="en-US" altLang="ko-KR" sz="8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F13AB27-FCBE-2478-2DA1-245AF380E5FB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>
            <a:off x="3849710" y="6123029"/>
            <a:ext cx="282930" cy="2353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9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구글 지도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96428-3225-828E-0634-F20CC2BF8555}"/>
              </a:ext>
            </a:extLst>
          </p:cNvPr>
          <p:cNvSpPr txBox="1"/>
          <p:nvPr/>
        </p:nvSpPr>
        <p:spPr>
          <a:xfrm>
            <a:off x="311150" y="927082"/>
            <a:ext cx="4868558" cy="320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구글 지도의 활용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내비게이션 </a:t>
            </a:r>
            <a:r>
              <a:rPr lang="en-US" altLang="ko-KR" sz="1000" dirty="0"/>
              <a:t>(</a:t>
            </a:r>
            <a:r>
              <a:rPr lang="ko-KR" altLang="en-US" sz="1000" dirty="0"/>
              <a:t>음성 조작 가능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인근 장소 검색 </a:t>
            </a:r>
            <a:r>
              <a:rPr lang="en-US" altLang="ko-KR" sz="1000" dirty="0"/>
              <a:t>(</a:t>
            </a:r>
            <a:r>
              <a:rPr lang="ko-KR" altLang="en-US" sz="1000" dirty="0"/>
              <a:t>식당</a:t>
            </a:r>
            <a:r>
              <a:rPr lang="en-US" altLang="ko-KR" sz="1000" dirty="0"/>
              <a:t>, </a:t>
            </a:r>
            <a:r>
              <a:rPr lang="ko-KR" altLang="en-US" sz="1000" dirty="0"/>
              <a:t>업체 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구글 지도 </a:t>
            </a:r>
            <a:r>
              <a:rPr lang="en-US" altLang="ko-KR" sz="1200" dirty="0"/>
              <a:t>API</a:t>
            </a:r>
            <a:r>
              <a:rPr lang="ko-KR" altLang="en-US" sz="1200" dirty="0"/>
              <a:t>의 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구글 지도 데이터를 기반으로 하는 지도를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추가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자동으로 구글 지도 서버에 접속하여 지도 타일을 다운로드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지도 위의 특정한 위치에 마커 등록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선분</a:t>
            </a:r>
            <a:r>
              <a:rPr lang="en-US" altLang="ko-KR" sz="1000" dirty="0"/>
              <a:t>, </a:t>
            </a:r>
            <a:r>
              <a:rPr lang="ko-KR" altLang="en-US" sz="1000" dirty="0"/>
              <a:t>다각형 등 그림을 지도 위치 그릴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지도 위에 오버레이 추가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지도에서 사용자의 터치 제스처 처리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사용자의 뷰를 변경 가능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DF41C-1D16-B6F9-2F78-CA0D2CAA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846" y="2246661"/>
            <a:ext cx="2438066" cy="4334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F3F573-63DB-E216-AB39-585069C6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333" y="2246661"/>
            <a:ext cx="3653225" cy="154149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385F5AE-0EDC-CC8A-3DAD-BA978086E94F}"/>
              </a:ext>
            </a:extLst>
          </p:cNvPr>
          <p:cNvSpPr txBox="1"/>
          <p:nvPr/>
        </p:nvSpPr>
        <p:spPr>
          <a:xfrm>
            <a:off x="5322333" y="1908151"/>
            <a:ext cx="3523217" cy="3336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를 이용한 구글 지도 </a:t>
            </a:r>
            <a:r>
              <a:rPr lang="en-US" altLang="ko-KR" sz="1200" dirty="0"/>
              <a:t>application </a:t>
            </a:r>
            <a:r>
              <a:rPr lang="ko-KR" altLang="en-US" sz="1200" dirty="0"/>
              <a:t>실행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4502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구글 지도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96428-3225-828E-0634-F20CC2BF8555}"/>
              </a:ext>
            </a:extLst>
          </p:cNvPr>
          <p:cNvSpPr txBox="1"/>
          <p:nvPr/>
        </p:nvSpPr>
        <p:spPr>
          <a:xfrm>
            <a:off x="297113" y="755252"/>
            <a:ext cx="6221998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구글 지도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을 작성하는 전체 단계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Google Play Service</a:t>
            </a:r>
            <a:r>
              <a:rPr lang="ko-KR" altLang="en-US" sz="1000" dirty="0"/>
              <a:t> </a:t>
            </a:r>
            <a:r>
              <a:rPr lang="en-US" altLang="ko-KR" sz="1000" dirty="0"/>
              <a:t>SDK </a:t>
            </a:r>
            <a:r>
              <a:rPr lang="ko-KR" altLang="en-US" sz="1000" dirty="0"/>
              <a:t>설치 확인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Google Cloud Console</a:t>
            </a:r>
            <a:r>
              <a:rPr lang="ko-KR" altLang="en-US" sz="1000" dirty="0"/>
              <a:t>에서 프로젝트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API </a:t>
            </a:r>
            <a:r>
              <a:rPr lang="ko-KR" altLang="en-US" sz="1000" dirty="0"/>
              <a:t>키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Android App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프로젝트 생성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Google Play Services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라이브러리 추가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API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키 설정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Google Maps Fragment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또는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View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추가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App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의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Java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코드에서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Google Maps Android API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를 사용하여 기능 구현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188F4-B68B-4144-F498-44308D44B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69"/>
          <a:stretch/>
        </p:blipFill>
        <p:spPr>
          <a:xfrm>
            <a:off x="4992485" y="1043798"/>
            <a:ext cx="1961099" cy="1748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2C03C6-4BB5-7803-3486-024045FB0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035"/>
          <a:stretch/>
        </p:blipFill>
        <p:spPr>
          <a:xfrm>
            <a:off x="7058000" y="1043797"/>
            <a:ext cx="1512661" cy="1585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CA4F6F-9948-4917-2A1C-5C7B7670AE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90" b="53089"/>
          <a:stretch/>
        </p:blipFill>
        <p:spPr>
          <a:xfrm>
            <a:off x="8721163" y="1043797"/>
            <a:ext cx="3304996" cy="12930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190ABB-A871-681B-A66A-93CF0B2BD7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92" r="38976" b="38277"/>
          <a:stretch/>
        </p:blipFill>
        <p:spPr>
          <a:xfrm>
            <a:off x="7089773" y="2921421"/>
            <a:ext cx="2928962" cy="15918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4D8F7F-DA03-7738-3DDD-FFD6A491CE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9772" b="64275"/>
          <a:stretch/>
        </p:blipFill>
        <p:spPr>
          <a:xfrm>
            <a:off x="10154922" y="2921420"/>
            <a:ext cx="1673863" cy="15918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FB6C9E-9562-1B34-D19F-B8741931F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892" y="4642522"/>
            <a:ext cx="3110445" cy="21789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20A03B-219F-F9DD-E0C9-2D635D587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42" y="3622933"/>
            <a:ext cx="4175778" cy="30233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B47720-42F2-0F93-749A-04F129A3DAA1}"/>
              </a:ext>
            </a:extLst>
          </p:cNvPr>
          <p:cNvSpPr txBox="1"/>
          <p:nvPr/>
        </p:nvSpPr>
        <p:spPr>
          <a:xfrm>
            <a:off x="165842" y="3280504"/>
            <a:ext cx="250384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Google Play Service</a:t>
            </a:r>
            <a:r>
              <a:rPr lang="ko-KR" altLang="en-US" sz="1000" dirty="0"/>
              <a:t> </a:t>
            </a:r>
            <a:r>
              <a:rPr lang="en-US" altLang="ko-KR" sz="1000" dirty="0"/>
              <a:t>SDK </a:t>
            </a:r>
            <a:r>
              <a:rPr lang="ko-KR" altLang="en-US" sz="1000" dirty="0"/>
              <a:t>설치 확인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F84857-310C-3CA8-3AB6-6334B9EC9C81}"/>
              </a:ext>
            </a:extLst>
          </p:cNvPr>
          <p:cNvSpPr/>
          <p:nvPr/>
        </p:nvSpPr>
        <p:spPr>
          <a:xfrm>
            <a:off x="1369219" y="5636025"/>
            <a:ext cx="2878041" cy="90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7BCB72-101D-42DF-A876-7512E1AEE070}"/>
              </a:ext>
            </a:extLst>
          </p:cNvPr>
          <p:cNvSpPr txBox="1"/>
          <p:nvPr/>
        </p:nvSpPr>
        <p:spPr>
          <a:xfrm>
            <a:off x="4883739" y="695525"/>
            <a:ext cx="331728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000" dirty="0"/>
              <a:t>Google Cloud Console</a:t>
            </a:r>
            <a:r>
              <a:rPr lang="ko-KR" altLang="en-US" sz="1000" dirty="0"/>
              <a:t>에서 프로젝트 생성</a:t>
            </a:r>
            <a:endParaRPr lang="en-US" altLang="ko-KR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6BCD86-8317-95C1-6A26-B56D4E5B4406}"/>
              </a:ext>
            </a:extLst>
          </p:cNvPr>
          <p:cNvSpPr/>
          <p:nvPr/>
        </p:nvSpPr>
        <p:spPr>
          <a:xfrm>
            <a:off x="5639585" y="1763432"/>
            <a:ext cx="456415" cy="1110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BCF26A-B344-BA66-A6E0-CD3C925177E6}"/>
              </a:ext>
            </a:extLst>
          </p:cNvPr>
          <p:cNvSpPr/>
          <p:nvPr/>
        </p:nvSpPr>
        <p:spPr>
          <a:xfrm>
            <a:off x="7089773" y="2035746"/>
            <a:ext cx="1430340" cy="5455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906F6E-C53A-F6D3-75FE-A874C81F9DC3}"/>
              </a:ext>
            </a:extLst>
          </p:cNvPr>
          <p:cNvSpPr/>
          <p:nvPr/>
        </p:nvSpPr>
        <p:spPr>
          <a:xfrm>
            <a:off x="11095830" y="2216161"/>
            <a:ext cx="930329" cy="1206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20478C-0BC5-AE76-4EC1-3D7241418CA1}"/>
              </a:ext>
            </a:extLst>
          </p:cNvPr>
          <p:cNvGrpSpPr/>
          <p:nvPr/>
        </p:nvGrpSpPr>
        <p:grpSpPr>
          <a:xfrm>
            <a:off x="4992486" y="2921422"/>
            <a:ext cx="1961100" cy="1591893"/>
            <a:chOff x="4992486" y="2954645"/>
            <a:chExt cx="1394027" cy="11315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7242D62-398E-9737-4B3D-A13C7CE3F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r="71285" b="56557"/>
            <a:stretch/>
          </p:blipFill>
          <p:spPr>
            <a:xfrm>
              <a:off x="4992486" y="2954645"/>
              <a:ext cx="1394027" cy="113158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48EC57-C217-D30C-A4B6-8624E36B3386}"/>
                </a:ext>
              </a:extLst>
            </p:cNvPr>
            <p:cNvSpPr/>
            <p:nvPr/>
          </p:nvSpPr>
          <p:spPr>
            <a:xfrm>
              <a:off x="5824538" y="3314699"/>
              <a:ext cx="345281" cy="6429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BDC049-00F6-50E8-F88A-6D16577F79C5}"/>
              </a:ext>
            </a:extLst>
          </p:cNvPr>
          <p:cNvSpPr/>
          <p:nvPr/>
        </p:nvSpPr>
        <p:spPr>
          <a:xfrm>
            <a:off x="7634620" y="4013730"/>
            <a:ext cx="464011" cy="4178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7CC1EF-6EB8-6856-03F0-24F6CA4EB35F}"/>
              </a:ext>
            </a:extLst>
          </p:cNvPr>
          <p:cNvSpPr/>
          <p:nvPr/>
        </p:nvSpPr>
        <p:spPr>
          <a:xfrm>
            <a:off x="10771752" y="4214455"/>
            <a:ext cx="165329" cy="102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B58146-3061-D4FE-8922-47B42117AD61}"/>
              </a:ext>
            </a:extLst>
          </p:cNvPr>
          <p:cNvSpPr/>
          <p:nvPr/>
        </p:nvSpPr>
        <p:spPr>
          <a:xfrm>
            <a:off x="5044668" y="5472539"/>
            <a:ext cx="2867432" cy="2543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31E6C7-4B16-F920-7013-A0598B4CF42B}"/>
              </a:ext>
            </a:extLst>
          </p:cNvPr>
          <p:cNvSpPr txBox="1"/>
          <p:nvPr/>
        </p:nvSpPr>
        <p:spPr>
          <a:xfrm>
            <a:off x="8367460" y="5464996"/>
            <a:ext cx="211918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Google Maps</a:t>
            </a:r>
            <a:r>
              <a:rPr lang="ko-KR" altLang="en-US" sz="800" b="1" dirty="0"/>
              <a:t>를 사용하기 위한 </a:t>
            </a:r>
            <a:r>
              <a:rPr lang="en-US" altLang="ko-KR" sz="800" b="1" dirty="0"/>
              <a:t>API </a:t>
            </a:r>
            <a:r>
              <a:rPr lang="ko-KR" altLang="en-US" sz="800" b="1" dirty="0"/>
              <a:t>키</a:t>
            </a:r>
            <a:endParaRPr lang="en-US" altLang="ko-KR" sz="800" b="1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A13CC10-2FFB-576D-942E-AB9EF6D8BC6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912100" y="5599723"/>
            <a:ext cx="4553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5EAE69-516A-DD3C-8751-3F71636BA75D}"/>
              </a:ext>
            </a:extLst>
          </p:cNvPr>
          <p:cNvSpPr txBox="1"/>
          <p:nvPr/>
        </p:nvSpPr>
        <p:spPr>
          <a:xfrm>
            <a:off x="8721163" y="695525"/>
            <a:ext cx="331728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000" dirty="0"/>
              <a:t>API </a:t>
            </a:r>
            <a:r>
              <a:rPr lang="ko-KR" altLang="en-US" sz="1000" dirty="0"/>
              <a:t>키 생성</a:t>
            </a:r>
            <a:endParaRPr lang="en-US" altLang="ko-KR" sz="10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167A224-D970-D830-BD43-0D4CF68D89DE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096000" y="1818956"/>
            <a:ext cx="993773" cy="489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A60C750-4DCD-EBCF-0976-2024B8D33AA5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6405875" y="2336800"/>
            <a:ext cx="5155120" cy="1091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A2CA6B6-5DF0-5762-DA13-4D217CB0DFFC}"/>
              </a:ext>
            </a:extLst>
          </p:cNvPr>
          <p:cNvCxnSpPr>
            <a:cxnSpLocks/>
          </p:cNvCxnSpPr>
          <p:nvPr/>
        </p:nvCxnSpPr>
        <p:spPr>
          <a:xfrm>
            <a:off x="6405874" y="3518391"/>
            <a:ext cx="1228746" cy="724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759C0FF-24FB-F381-BC77-65E01DE71EE1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098631" y="4222657"/>
            <a:ext cx="2673121" cy="43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D25BC89-E7A8-8D3D-5969-9D80CF2EA972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7912100" y="4317206"/>
            <a:ext cx="2942317" cy="1155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2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구글 지도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96428-3225-828E-0634-F20CC2BF8555}"/>
              </a:ext>
            </a:extLst>
          </p:cNvPr>
          <p:cNvSpPr txBox="1"/>
          <p:nvPr/>
        </p:nvSpPr>
        <p:spPr>
          <a:xfrm>
            <a:off x="297113" y="755252"/>
            <a:ext cx="6221998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구글 지도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을 작성하는 전체 단계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Google Play Service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SDK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설치 확인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Google Cloud Console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에서 프로젝트 생성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API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키 생성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Android App </a:t>
            </a:r>
            <a:r>
              <a:rPr lang="ko-KR" altLang="en-US" sz="1000" dirty="0"/>
              <a:t>프로젝트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Google Play Services </a:t>
            </a:r>
            <a:r>
              <a:rPr lang="ko-KR" altLang="en-US" sz="1000" dirty="0"/>
              <a:t>라이브러리 추가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API </a:t>
            </a:r>
            <a:r>
              <a:rPr lang="ko-KR" altLang="en-US" sz="1000" dirty="0"/>
              <a:t>키 설정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Google Maps Fragment </a:t>
            </a:r>
            <a:r>
              <a:rPr lang="ko-KR" altLang="en-US" sz="1000" dirty="0"/>
              <a:t>또는 </a:t>
            </a:r>
            <a:r>
              <a:rPr lang="en-US" altLang="ko-KR" sz="1000" dirty="0"/>
              <a:t>View </a:t>
            </a:r>
            <a:r>
              <a:rPr lang="ko-KR" altLang="en-US" sz="1000" dirty="0"/>
              <a:t>추가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App</a:t>
            </a:r>
            <a:r>
              <a:rPr lang="ko-KR" altLang="en-US" sz="1000" dirty="0"/>
              <a:t>의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/>
              <a:t>Google Maps Android API</a:t>
            </a:r>
            <a:r>
              <a:rPr lang="ko-KR" altLang="en-US" sz="1000" dirty="0"/>
              <a:t>를 사용하여 기능 구현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9B69D-ACDB-CB88-35AF-B3AA60B04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3384388"/>
            <a:ext cx="3589338" cy="29773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792C47-95D1-F8E4-1AED-19AE4F70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454" y="5133132"/>
            <a:ext cx="1857392" cy="12167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57AC6-9272-7AF7-DA06-DB6EEEC5C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55" y="947382"/>
            <a:ext cx="2735305" cy="25440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6AF92B9-25D4-5EC4-9CDD-EEFEC8EA0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99" y="3004083"/>
            <a:ext cx="3701121" cy="19655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BB3E83-5465-CBE9-0925-79EFD5119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2740" y="3908367"/>
            <a:ext cx="1380020" cy="24533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B58D6C-E5AF-2149-A1A8-88CD47FE061F}"/>
              </a:ext>
            </a:extLst>
          </p:cNvPr>
          <p:cNvSpPr txBox="1"/>
          <p:nvPr/>
        </p:nvSpPr>
        <p:spPr>
          <a:xfrm>
            <a:off x="311150" y="3020419"/>
            <a:ext cx="273530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000" dirty="0"/>
              <a:t>Google Play Services </a:t>
            </a:r>
            <a:r>
              <a:rPr lang="ko-KR" altLang="en-US" sz="1000" dirty="0"/>
              <a:t>라이브러리 추가</a:t>
            </a:r>
            <a:endParaRPr lang="en-US" altLang="ko-KR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2FA049-BC7E-BA35-6094-4D3E7F8CB0E9}"/>
              </a:ext>
            </a:extLst>
          </p:cNvPr>
          <p:cNvSpPr/>
          <p:nvPr/>
        </p:nvSpPr>
        <p:spPr>
          <a:xfrm>
            <a:off x="1545431" y="3575771"/>
            <a:ext cx="121444" cy="945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BFE44B-83A6-B373-3067-A983A46C9E64}"/>
              </a:ext>
            </a:extLst>
          </p:cNvPr>
          <p:cNvSpPr/>
          <p:nvPr/>
        </p:nvSpPr>
        <p:spPr>
          <a:xfrm>
            <a:off x="1012380" y="4850376"/>
            <a:ext cx="2476151" cy="945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A520096-0AFE-0C21-7E35-8DD0F3D40178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1490663" y="3670359"/>
            <a:ext cx="115490" cy="7635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7A6F07-AE2B-837B-D0B5-488B82E98E0D}"/>
              </a:ext>
            </a:extLst>
          </p:cNvPr>
          <p:cNvSpPr/>
          <p:nvPr/>
        </p:nvSpPr>
        <p:spPr>
          <a:xfrm>
            <a:off x="1012380" y="5321301"/>
            <a:ext cx="1930846" cy="945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0AC6E26-ADC5-05D3-1D05-13E008C05FE9}"/>
              </a:ext>
            </a:extLst>
          </p:cNvPr>
          <p:cNvSpPr/>
          <p:nvPr/>
        </p:nvSpPr>
        <p:spPr>
          <a:xfrm>
            <a:off x="3543300" y="4850376"/>
            <a:ext cx="278606" cy="945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A2BF997-3703-BFFB-60A6-A63A23FF41B4}"/>
              </a:ext>
            </a:extLst>
          </p:cNvPr>
          <p:cNvCxnSpPr>
            <a:cxnSpLocks/>
            <a:stCxn id="38" idx="2"/>
            <a:endCxn id="34" idx="0"/>
          </p:cNvCxnSpPr>
          <p:nvPr/>
        </p:nvCxnSpPr>
        <p:spPr>
          <a:xfrm flipH="1">
            <a:off x="1977803" y="4944964"/>
            <a:ext cx="1704800" cy="376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C4F846F-3554-0FD7-F05B-8189CFCFA199}"/>
              </a:ext>
            </a:extLst>
          </p:cNvPr>
          <p:cNvSpPr txBox="1"/>
          <p:nvPr/>
        </p:nvSpPr>
        <p:spPr>
          <a:xfrm>
            <a:off x="5308792" y="647317"/>
            <a:ext cx="273530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sz="1000" dirty="0"/>
              <a:t>API </a:t>
            </a:r>
            <a:r>
              <a:rPr lang="ko-KR" altLang="en-US" sz="1000" dirty="0"/>
              <a:t>키 설정</a:t>
            </a:r>
            <a:endParaRPr lang="en-US" altLang="ko-KR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9A1A6D9-040A-38A5-A0DC-5C0C80B423D8}"/>
              </a:ext>
            </a:extLst>
          </p:cNvPr>
          <p:cNvSpPr/>
          <p:nvPr/>
        </p:nvSpPr>
        <p:spPr>
          <a:xfrm>
            <a:off x="5664994" y="2219326"/>
            <a:ext cx="2193131" cy="290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6F1639-96DC-D687-2B5D-0A7E0E97B2F9}"/>
              </a:ext>
            </a:extLst>
          </p:cNvPr>
          <p:cNvSpPr txBox="1"/>
          <p:nvPr/>
        </p:nvSpPr>
        <p:spPr>
          <a:xfrm>
            <a:off x="3988413" y="4885247"/>
            <a:ext cx="15787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Build.gradle</a:t>
            </a:r>
            <a:r>
              <a:rPr lang="ko-KR" altLang="en-US" sz="800" dirty="0"/>
              <a:t>의 </a:t>
            </a:r>
            <a:r>
              <a:rPr lang="en-US" altLang="ko-KR" sz="800" dirty="0"/>
              <a:t>dependencies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384D47-434E-7686-107E-33E4442D9B8E}"/>
              </a:ext>
            </a:extLst>
          </p:cNvPr>
          <p:cNvSpPr/>
          <p:nvPr/>
        </p:nvSpPr>
        <p:spPr>
          <a:xfrm>
            <a:off x="4152900" y="5741507"/>
            <a:ext cx="1725946" cy="1925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2B334F-3312-9B01-C1CE-3731F25FC699}"/>
              </a:ext>
            </a:extLst>
          </p:cNvPr>
          <p:cNvSpPr txBox="1"/>
          <p:nvPr/>
        </p:nvSpPr>
        <p:spPr>
          <a:xfrm>
            <a:off x="8366479" y="647317"/>
            <a:ext cx="273530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000" dirty="0"/>
              <a:t>Google Maps Fragment </a:t>
            </a:r>
            <a:r>
              <a:rPr lang="ko-KR" altLang="en-US" sz="1000" dirty="0"/>
              <a:t>또는 </a:t>
            </a:r>
            <a:r>
              <a:rPr lang="en-US" altLang="ko-KR" sz="1000" dirty="0"/>
              <a:t>View </a:t>
            </a:r>
            <a:r>
              <a:rPr lang="ko-KR" altLang="en-US" sz="1000" dirty="0"/>
              <a:t>추가</a:t>
            </a:r>
            <a:endParaRPr lang="en-US" altLang="ko-KR" sz="1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0BDEF36-2013-C2CB-AE9E-667E86BEC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99" y="1107004"/>
            <a:ext cx="3701121" cy="156910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6EAB86-4D1D-03ED-3087-750E5806FEE8}"/>
              </a:ext>
            </a:extLst>
          </p:cNvPr>
          <p:cNvSpPr txBox="1"/>
          <p:nvPr/>
        </p:nvSpPr>
        <p:spPr>
          <a:xfrm>
            <a:off x="8366479" y="2710669"/>
            <a:ext cx="37349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8"/>
            </a:pPr>
            <a:r>
              <a:rPr lang="en-US" altLang="ko-KR" sz="1000" dirty="0"/>
              <a:t>Google Maps Android API</a:t>
            </a:r>
            <a:r>
              <a:rPr lang="ko-KR" altLang="en-US" sz="1000" dirty="0"/>
              <a:t>를 사용하여 기능 구현</a:t>
            </a:r>
            <a:endParaRPr lang="en-US" altLang="ko-KR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D8BF49-5A88-CB6C-BE58-AA99A3FF7BA1}"/>
              </a:ext>
            </a:extLst>
          </p:cNvPr>
          <p:cNvSpPr txBox="1"/>
          <p:nvPr/>
        </p:nvSpPr>
        <p:spPr>
          <a:xfrm>
            <a:off x="8363051" y="873564"/>
            <a:ext cx="15787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res/layout/activity_main.xml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3F0BE8-BA1D-724D-B67E-3CF674F64A35}"/>
              </a:ext>
            </a:extLst>
          </p:cNvPr>
          <p:cNvSpPr/>
          <p:nvPr/>
        </p:nvSpPr>
        <p:spPr>
          <a:xfrm>
            <a:off x="8720138" y="3639665"/>
            <a:ext cx="3381282" cy="3394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B6D0FD-CEC9-C512-90C2-3823C9F7FA7E}"/>
              </a:ext>
            </a:extLst>
          </p:cNvPr>
          <p:cNvSpPr/>
          <p:nvPr/>
        </p:nvSpPr>
        <p:spPr>
          <a:xfrm>
            <a:off x="8560218" y="4308640"/>
            <a:ext cx="3541202" cy="5369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3D985A-6421-BF9D-FE36-85092E4F71B8}"/>
              </a:ext>
            </a:extLst>
          </p:cNvPr>
          <p:cNvSpPr txBox="1"/>
          <p:nvPr/>
        </p:nvSpPr>
        <p:spPr>
          <a:xfrm>
            <a:off x="8560218" y="5196950"/>
            <a:ext cx="3541202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지도 위에 표시사항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onMapReady</a:t>
            </a:r>
            <a:r>
              <a:rPr lang="ko-KR" altLang="en-US" sz="800" dirty="0"/>
              <a:t> </a:t>
            </a:r>
            <a:r>
              <a:rPr lang="en-US" altLang="ko-KR" sz="800" dirty="0"/>
              <a:t>method</a:t>
            </a:r>
            <a:r>
              <a:rPr lang="ko-KR" altLang="en-US" sz="800" dirty="0"/>
              <a:t>는 지도가 준비되었을 때 호출된다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시드니의 위치에 마커를 추가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지도의 중심 위치를 시드니 좌표로 설정</a:t>
            </a:r>
            <a:endParaRPr lang="en-US" altLang="ko-KR" sz="8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4FF3EA-4045-46B4-11A3-14F546A128B1}"/>
              </a:ext>
            </a:extLst>
          </p:cNvPr>
          <p:cNvCxnSpPr>
            <a:cxnSpLocks/>
          </p:cNvCxnSpPr>
          <p:nvPr/>
        </p:nvCxnSpPr>
        <p:spPr>
          <a:xfrm>
            <a:off x="8819919" y="4845622"/>
            <a:ext cx="0" cy="351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8C5D6E-850C-DC14-B861-8FF3581441C7}"/>
              </a:ext>
            </a:extLst>
          </p:cNvPr>
          <p:cNvSpPr/>
          <p:nvPr/>
        </p:nvSpPr>
        <p:spPr>
          <a:xfrm>
            <a:off x="7196053" y="4832590"/>
            <a:ext cx="462047" cy="3643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F7AA72-8C31-6328-77F2-96110C3404C3}"/>
              </a:ext>
            </a:extLst>
          </p:cNvPr>
          <p:cNvSpPr/>
          <p:nvPr/>
        </p:nvSpPr>
        <p:spPr>
          <a:xfrm>
            <a:off x="8404436" y="1107003"/>
            <a:ext cx="3696983" cy="15675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EF0D354E-063E-6641-7FDB-5AFF3939CC5E}"/>
              </a:ext>
            </a:extLst>
          </p:cNvPr>
          <p:cNvCxnSpPr>
            <a:stCxn id="60" idx="1"/>
            <a:endCxn id="54" idx="1"/>
          </p:cNvCxnSpPr>
          <p:nvPr/>
        </p:nvCxnSpPr>
        <p:spPr>
          <a:xfrm rot="10800000" flipH="1" flipV="1">
            <a:off x="8404436" y="1890757"/>
            <a:ext cx="315702" cy="1918610"/>
          </a:xfrm>
          <a:prstGeom prst="bentConnector3">
            <a:avLst>
              <a:gd name="adj1" fmla="val -5229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7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지도에 마커 그리기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6C8F4F-7F0E-4744-B596-1DC47AB0D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09" y="788336"/>
            <a:ext cx="3476482" cy="56187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01CECC-671C-F946-67F8-42B526DF5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9932" y="860191"/>
            <a:ext cx="162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9CE93C-196B-E606-18C9-98E05375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32" y="3789835"/>
            <a:ext cx="1620000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9A13A5-EA0A-D031-137B-AD0E6666E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0999" y="860190"/>
            <a:ext cx="1620001" cy="28800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8C84D5-080D-005F-306B-24E8F675A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89835"/>
            <a:ext cx="1620000" cy="288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4D8688-1EAF-A0E3-87C7-D54DF8C66BDE}"/>
              </a:ext>
            </a:extLst>
          </p:cNvPr>
          <p:cNvSpPr/>
          <p:nvPr/>
        </p:nvSpPr>
        <p:spPr>
          <a:xfrm>
            <a:off x="1478757" y="3438526"/>
            <a:ext cx="2597943" cy="10144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443146-A32C-C751-E1CB-E49F73AC9246}"/>
              </a:ext>
            </a:extLst>
          </p:cNvPr>
          <p:cNvSpPr txBox="1"/>
          <p:nvPr/>
        </p:nvSpPr>
        <p:spPr>
          <a:xfrm>
            <a:off x="4719691" y="3429000"/>
            <a:ext cx="30844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지도 위에 표시사항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</a:t>
            </a:r>
            <a:r>
              <a:rPr lang="en-US" altLang="ko-KR" sz="800" dirty="0"/>
              <a:t>, </a:t>
            </a:r>
            <a:r>
              <a:rPr lang="ko-KR" altLang="en-US" sz="800" dirty="0"/>
              <a:t>대전</a:t>
            </a:r>
            <a:r>
              <a:rPr lang="en-US" altLang="ko-KR" sz="800" dirty="0"/>
              <a:t>, </a:t>
            </a:r>
            <a:r>
              <a:rPr lang="ko-KR" altLang="en-US" sz="800" dirty="0"/>
              <a:t>부산에 마커 추가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대전에 표시된 마커의 이미지를 음식점 아이콘으로 설정</a:t>
            </a:r>
            <a:endParaRPr lang="en-US" altLang="ko-KR" sz="8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A5A2ADE-798C-2950-B85E-098533F61E5C}"/>
              </a:ext>
            </a:extLst>
          </p:cNvPr>
          <p:cNvCxnSpPr>
            <a:cxnSpLocks/>
          </p:cNvCxnSpPr>
          <p:nvPr/>
        </p:nvCxnSpPr>
        <p:spPr>
          <a:xfrm>
            <a:off x="4076700" y="3576638"/>
            <a:ext cx="6429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AD1511-D8A0-1C0A-274B-D929E77451F1}"/>
              </a:ext>
            </a:extLst>
          </p:cNvPr>
          <p:cNvSpPr/>
          <p:nvPr/>
        </p:nvSpPr>
        <p:spPr>
          <a:xfrm>
            <a:off x="1478757" y="5410200"/>
            <a:ext cx="3240934" cy="711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9B52F-2B4C-18B7-FD9D-B0E9A8A28833}"/>
              </a:ext>
            </a:extLst>
          </p:cNvPr>
          <p:cNvSpPr txBox="1"/>
          <p:nvPr/>
        </p:nvSpPr>
        <p:spPr>
          <a:xfrm>
            <a:off x="4719691" y="5410200"/>
            <a:ext cx="3159241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마커 터치에 따른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마커를 클릭하면 클릭한 위치와 횟수를 </a:t>
            </a:r>
            <a:r>
              <a:rPr lang="en-US" altLang="ko-KR" sz="800" dirty="0"/>
              <a:t>Toast </a:t>
            </a:r>
            <a:r>
              <a:rPr lang="ko-KR" altLang="en-US" sz="800" dirty="0"/>
              <a:t>메시지로 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29972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지도에 그림 그리기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01CECC-671C-F946-67F8-42B526DF5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1743" y="879758"/>
            <a:ext cx="2939257" cy="52253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E09433-C43C-46DF-9AAA-DBBF3681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" y="866540"/>
            <a:ext cx="4152689" cy="52517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AB88DF-3FFB-A64E-5576-A4B7765BED52}"/>
              </a:ext>
            </a:extLst>
          </p:cNvPr>
          <p:cNvSpPr/>
          <p:nvPr/>
        </p:nvSpPr>
        <p:spPr>
          <a:xfrm>
            <a:off x="1142207" y="3603320"/>
            <a:ext cx="2826543" cy="6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CD636-7F39-2BD1-0C1F-8487E551616D}"/>
              </a:ext>
            </a:extLst>
          </p:cNvPr>
          <p:cNvSpPr txBox="1"/>
          <p:nvPr/>
        </p:nvSpPr>
        <p:spPr>
          <a:xfrm>
            <a:off x="4999650" y="3181159"/>
            <a:ext cx="308445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선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 </a:t>
            </a:r>
            <a:r>
              <a:rPr lang="en-US" altLang="ko-KR" sz="800" dirty="0"/>
              <a:t>– </a:t>
            </a:r>
            <a:r>
              <a:rPr lang="ko-KR" altLang="en-US" sz="800" dirty="0"/>
              <a:t>부산</a:t>
            </a:r>
            <a:r>
              <a:rPr lang="en-US" altLang="ko-KR" sz="800" dirty="0"/>
              <a:t>, </a:t>
            </a:r>
            <a:r>
              <a:rPr lang="ko-KR" altLang="en-US" sz="800" dirty="0"/>
              <a:t>부산 </a:t>
            </a:r>
            <a:r>
              <a:rPr lang="en-US" altLang="ko-KR" sz="800" dirty="0"/>
              <a:t>– </a:t>
            </a:r>
            <a:r>
              <a:rPr lang="ko-KR" altLang="en-US" sz="800" dirty="0"/>
              <a:t>대구를 잇는 선을 지도 위에 추가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AFB608-E11C-1FE8-9A73-FDBFACCBD2D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68750" y="337755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FD6227-5B7C-88ED-F7A5-C1542F126D98}"/>
              </a:ext>
            </a:extLst>
          </p:cNvPr>
          <p:cNvSpPr/>
          <p:nvPr/>
        </p:nvSpPr>
        <p:spPr>
          <a:xfrm>
            <a:off x="1142207" y="3274559"/>
            <a:ext cx="2826543" cy="205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6822D-3419-89C2-8B09-88052082ED0C}"/>
              </a:ext>
            </a:extLst>
          </p:cNvPr>
          <p:cNvSpPr txBox="1"/>
          <p:nvPr/>
        </p:nvSpPr>
        <p:spPr>
          <a:xfrm>
            <a:off x="4999650" y="3759009"/>
            <a:ext cx="30844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도형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서울을 중심으로한 내부가 채워진 사각형 추가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수원을 중심으로한 사각형 구멍 추가</a:t>
            </a:r>
            <a:endParaRPr lang="en-US" altLang="ko-KR" sz="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64BD15F-49DD-0A6B-E57B-8C78090E40CE}"/>
              </a:ext>
            </a:extLst>
          </p:cNvPr>
          <p:cNvCxnSpPr>
            <a:cxnSpLocks/>
          </p:cNvCxnSpPr>
          <p:nvPr/>
        </p:nvCxnSpPr>
        <p:spPr>
          <a:xfrm>
            <a:off x="3968750" y="395540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4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멀티미디어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Ch16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CBC7C-B7FD-746B-F954-B3A00292CC44}"/>
              </a:ext>
            </a:extLst>
          </p:cNvPr>
          <p:cNvSpPr txBox="1"/>
          <p:nvPr/>
        </p:nvSpPr>
        <p:spPr>
          <a:xfrm>
            <a:off x="311150" y="2077459"/>
            <a:ext cx="427171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오디오를 재생하는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인텐트를 사용하여 전용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오디오를 재생해 달라고 요청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에서 직접 </a:t>
            </a:r>
            <a:r>
              <a:rPr lang="en-US" altLang="ko-KR" sz="1000" dirty="0">
                <a:solidFill>
                  <a:srgbClr val="FF0000"/>
                </a:solidFill>
              </a:rPr>
              <a:t>MediaPlayer Class</a:t>
            </a:r>
            <a:r>
              <a:rPr lang="ko-KR" altLang="en-US" sz="1000" dirty="0">
                <a:solidFill>
                  <a:srgbClr val="FF0000"/>
                </a:solidFill>
              </a:rPr>
              <a:t>를 사용하여 오디오를 재생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CAF5DB-0D1A-CC4E-4B13-6D3C61D9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44" y="870363"/>
            <a:ext cx="2435521" cy="2113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CE6C11-B112-EF6A-76C2-25BDA6452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44" y="3078158"/>
            <a:ext cx="2435521" cy="3314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77832B-E52F-9B02-F4C8-FEE8973357EB}"/>
              </a:ext>
            </a:extLst>
          </p:cNvPr>
          <p:cNvSpPr/>
          <p:nvPr/>
        </p:nvSpPr>
        <p:spPr>
          <a:xfrm>
            <a:off x="7029239" y="1640264"/>
            <a:ext cx="2271926" cy="4219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CE6CB-B629-1E00-FDE4-1225911F7A06}"/>
              </a:ext>
            </a:extLst>
          </p:cNvPr>
          <p:cNvSpPr/>
          <p:nvPr/>
        </p:nvSpPr>
        <p:spPr>
          <a:xfrm>
            <a:off x="7029239" y="2099413"/>
            <a:ext cx="2271926" cy="7326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E31EF-A934-A1A7-A274-395535F431A2}"/>
              </a:ext>
            </a:extLst>
          </p:cNvPr>
          <p:cNvSpPr txBox="1"/>
          <p:nvPr/>
        </p:nvSpPr>
        <p:spPr>
          <a:xfrm>
            <a:off x="311150" y="782893"/>
            <a:ext cx="56324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는 다양한 미디어 형식에 대한 인코딩과 디코딩 장치를 내장하고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b="1" dirty="0"/>
              <a:t>MediaPlayer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</a:t>
            </a:r>
            <a:r>
              <a:rPr lang="en-US" altLang="ko-KR" sz="1000" dirty="0"/>
              <a:t>: </a:t>
            </a:r>
            <a:r>
              <a:rPr lang="ko-KR" altLang="en-US" sz="1000" dirty="0"/>
              <a:t>오디오나 비디오 파일을 재생시키기 위해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b="1" dirty="0"/>
              <a:t>MediaRecorder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</a:t>
            </a:r>
            <a:r>
              <a:rPr lang="en-US" altLang="ko-KR" sz="1000" dirty="0"/>
              <a:t>: </a:t>
            </a:r>
            <a:r>
              <a:rPr lang="ko-KR" altLang="en-US" sz="1000" dirty="0"/>
              <a:t>오디오나 비디오를 녹화하기 위해 사용</a:t>
            </a:r>
            <a:endParaRPr lang="en-US" altLang="ko-KR" sz="1000" dirty="0"/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7CE79C5-A04E-85AF-3E93-4EE9D54CB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1656"/>
              </p:ext>
            </p:extLst>
          </p:nvPr>
        </p:nvGraphicFramePr>
        <p:xfrm>
          <a:off x="10954342" y="5276547"/>
          <a:ext cx="1057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5" imgW="1057338" imgH="514437" progId="Package">
                  <p:embed/>
                </p:oleObj>
              </mc:Choice>
              <mc:Fallback>
                <p:oleObj name="포장기 셸 개체" showAsIcon="1" r:id="rId5" imgW="1057338" imgH="514437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4342" y="5276547"/>
                        <a:ext cx="10572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E90CCC70-6BB9-1287-7D10-672362DA5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760" y="862744"/>
            <a:ext cx="2416090" cy="42952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9A33EB-0009-99D7-6DD5-B8170F9B15B1}"/>
              </a:ext>
            </a:extLst>
          </p:cNvPr>
          <p:cNvSpPr txBox="1"/>
          <p:nvPr/>
        </p:nvSpPr>
        <p:spPr>
          <a:xfrm>
            <a:off x="4582860" y="1447609"/>
            <a:ext cx="2130048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오디오 파일 재생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res/raw/old_pop.mp3 </a:t>
            </a:r>
            <a:r>
              <a:rPr lang="ko-KR" altLang="en-US" sz="800" dirty="0"/>
              <a:t>파일을 데이터로 가지는 </a:t>
            </a:r>
            <a:r>
              <a:rPr lang="en-US" altLang="ko-KR" sz="800" dirty="0"/>
              <a:t>MediaPlayer </a:t>
            </a:r>
            <a:r>
              <a:rPr lang="ko-KR" altLang="en-US" sz="800" dirty="0"/>
              <a:t>객체 생성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mp.start</a:t>
            </a:r>
            <a:r>
              <a:rPr lang="en-US" altLang="ko-KR" sz="800" dirty="0"/>
              <a:t>( )</a:t>
            </a:r>
            <a:r>
              <a:rPr lang="ko-KR" altLang="en-US" sz="800" dirty="0"/>
              <a:t>를 호출하여 미디어 재생 </a:t>
            </a:r>
            <a:endParaRPr lang="en-US" altLang="ko-KR" sz="8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B339666-D326-2EED-F27D-F31F33360DB6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>
            <a:off x="6712908" y="1851214"/>
            <a:ext cx="3163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D3B225-43C7-B096-D28F-0C662C8A57BB}"/>
              </a:ext>
            </a:extLst>
          </p:cNvPr>
          <p:cNvSpPr txBox="1"/>
          <p:nvPr/>
        </p:nvSpPr>
        <p:spPr>
          <a:xfrm>
            <a:off x="4582860" y="2338079"/>
            <a:ext cx="2119189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오디오 파일 정지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mp.stop</a:t>
            </a:r>
            <a:r>
              <a:rPr lang="en-US" altLang="ko-KR" sz="800" dirty="0"/>
              <a:t>( )</a:t>
            </a:r>
            <a:r>
              <a:rPr lang="ko-KR" altLang="en-US" sz="800" dirty="0"/>
              <a:t>을 호출하여 재생 정지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Mp.release</a:t>
            </a:r>
            <a:r>
              <a:rPr lang="en-US" altLang="ko-KR" sz="800" dirty="0"/>
              <a:t>( )</a:t>
            </a:r>
            <a:r>
              <a:rPr lang="ko-KR" altLang="en-US" sz="800" dirty="0"/>
              <a:t>를 호출하여 시스템 자원 해제</a:t>
            </a:r>
            <a:endParaRPr lang="en-US" altLang="ko-KR" sz="8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C3B8AE-4956-89E5-864C-B8F0B53BB1D5}"/>
              </a:ext>
            </a:extLst>
          </p:cNvPr>
          <p:cNvCxnSpPr>
            <a:cxnSpLocks/>
          </p:cNvCxnSpPr>
          <p:nvPr/>
        </p:nvCxnSpPr>
        <p:spPr>
          <a:xfrm>
            <a:off x="6702049" y="2465520"/>
            <a:ext cx="3271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78618E-3251-82E9-E582-FEAB5B435C87}"/>
              </a:ext>
            </a:extLst>
          </p:cNvPr>
          <p:cNvSpPr/>
          <p:nvPr/>
        </p:nvSpPr>
        <p:spPr>
          <a:xfrm>
            <a:off x="9464760" y="1137820"/>
            <a:ext cx="884153" cy="2171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7AEE00F-CAD8-8EC6-6723-3B5C85D7F0D2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9301165" y="1246376"/>
            <a:ext cx="163595" cy="604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50A0E5-9009-730B-5FB3-B60109EA54EC}"/>
              </a:ext>
            </a:extLst>
          </p:cNvPr>
          <p:cNvSpPr/>
          <p:nvPr/>
        </p:nvSpPr>
        <p:spPr>
          <a:xfrm>
            <a:off x="10348913" y="1137820"/>
            <a:ext cx="884153" cy="2171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4AF79E-7BA1-0927-9540-8431C06FA3C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301165" y="1354931"/>
            <a:ext cx="1485898" cy="1110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80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14223</TotalTime>
  <Words>891</Words>
  <Application>Microsoft Office PowerPoint</Application>
  <PresentationFormat>와이드스크린</PresentationFormat>
  <Paragraphs>155</Paragraphs>
  <Slides>12</Slides>
  <Notes>11</Notes>
  <HiddenSlides>0</HiddenSlides>
  <MMClips>3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Office 테마</vt:lpstr>
      <vt:lpstr>패키지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274</cp:revision>
  <dcterms:created xsi:type="dcterms:W3CDTF">2024-04-09T08:20:40Z</dcterms:created>
  <dcterms:modified xsi:type="dcterms:W3CDTF">2024-06-12T02:15:02Z</dcterms:modified>
</cp:coreProperties>
</file>